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2" r:id="rId3"/>
    <p:sldId id="257" r:id="rId4"/>
    <p:sldId id="259" r:id="rId5"/>
    <p:sldId id="277" r:id="rId6"/>
    <p:sldId id="274" r:id="rId7"/>
    <p:sldId id="276" r:id="rId8"/>
    <p:sldId id="258" r:id="rId9"/>
    <p:sldId id="260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64" r:id="rId21"/>
    <p:sldId id="280" r:id="rId22"/>
    <p:sldId id="281" r:id="rId23"/>
    <p:sldId id="279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D4435-92CB-4352-BFCD-D18F32767549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F7325-5F12-4CD9-91CD-DC01702BF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56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4D9FE27F-E129-4BC9-8633-8CF0416002E8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7081CDB2-4605-4047-AE8F-97AF58F426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1CDB2-4605-4047-AE8F-97AF58F4261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1CDB2-4605-4047-AE8F-97AF58F4261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1CDB2-4605-4047-AE8F-97AF58F4261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303273A-DED4-4271-8564-862026ECAFD2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5CF4B93-E64E-4F93-A254-0D4F25651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273A-DED4-4271-8564-862026ECAFD2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4B93-E64E-4F93-A254-0D4F25651F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273A-DED4-4271-8564-862026ECAFD2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4B93-E64E-4F93-A254-0D4F25651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273A-DED4-4271-8564-862026ECAFD2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4B93-E64E-4F93-A254-0D4F25651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303273A-DED4-4271-8564-862026ECAFD2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5CF4B93-E64E-4F93-A254-0D4F25651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273A-DED4-4271-8564-862026ECAFD2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4B93-E64E-4F93-A254-0D4F25651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273A-DED4-4271-8564-862026ECAFD2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4B93-E64E-4F93-A254-0D4F25651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273A-DED4-4271-8564-862026ECAFD2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4B93-E64E-4F93-A254-0D4F25651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273A-DED4-4271-8564-862026ECAFD2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4B93-E64E-4F93-A254-0D4F25651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273A-DED4-4271-8564-862026ECAFD2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4B93-E64E-4F93-A254-0D4F25651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273A-DED4-4271-8564-862026ECAFD2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4B93-E64E-4F93-A254-0D4F25651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03273A-DED4-4271-8564-862026ECAFD2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CF4B93-E64E-4F93-A254-0D4F25651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http://www.com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uthanne.Krant@georgiancollege.c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twitter.com/tlctalk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ouragerenewal.org/courage-to-teac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ologytoday.com/blog/cutting-edge-leadership/201006/are-teachers-really-leaders-in-disguis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657600"/>
            <a:ext cx="6858000" cy="1219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Collegial Conversation:  </a:t>
            </a:r>
            <a:r>
              <a:rPr lang="en-US" sz="2700" i="1" dirty="0">
                <a:solidFill>
                  <a:schemeClr val="accent1"/>
                </a:solidFill>
              </a:rPr>
              <a:t>Leadership in Academic Program Coordination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Thursday, May 25, 2017 – 8:30 – 10:30 </a:t>
            </a:r>
          </a:p>
        </p:txBody>
      </p:sp>
      <p:pic>
        <p:nvPicPr>
          <p:cNvPr id="5" name="Picture 4" descr="LEAPBannerResized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Collegiality = Collaboration?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+mj-lt"/>
              </a:rPr>
              <a:t>“To be successful, teams must adopt a </a:t>
            </a:r>
            <a:r>
              <a:rPr lang="en-US" i="1" dirty="0">
                <a:latin typeface="+mj-lt"/>
                <a:hlinkClick r:id="rId2"/>
              </a:rPr>
              <a:t>www.com</a:t>
            </a:r>
            <a:r>
              <a:rPr lang="en-US" i="1" dirty="0">
                <a:latin typeface="+mj-lt"/>
              </a:rPr>
              <a:t> (we will win) mind-set, and not an imm.com (I, me, myself) mind-set.”</a:t>
            </a:r>
          </a:p>
          <a:p>
            <a:endParaRPr lang="en-US" i="1" dirty="0">
              <a:latin typeface="+mj-lt"/>
            </a:endParaRPr>
          </a:p>
          <a:p>
            <a:pPr marL="274320" lvl="1" indent="0">
              <a:buNone/>
            </a:pPr>
            <a:r>
              <a:rPr lang="en-US" dirty="0">
                <a:latin typeface="+mj-lt"/>
              </a:rPr>
              <a:t>Lily Cheng, PACE   Learning &amp; Consultancy, Singapore</a:t>
            </a:r>
          </a:p>
          <a:p>
            <a:pPr marL="274320" lvl="1" indent="0">
              <a:buNone/>
            </a:pPr>
            <a:r>
              <a:rPr lang="en-US" dirty="0">
                <a:latin typeface="+mj-lt"/>
              </a:rPr>
              <a:t>(Kouzes &amp; Posner, 2010)</a:t>
            </a:r>
          </a:p>
        </p:txBody>
      </p:sp>
      <p:pic>
        <p:nvPicPr>
          <p:cNvPr id="3074" name="Picture 2" descr="C:\Documents and Settings\rkrant\Local Settings\Temporary Internet Files\Content.IE5\P160R2RY\MCj0078749000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4041775" cy="3124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Kouzes and Posner on Leadership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3296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j-lt"/>
              </a:rPr>
              <a:t>“Leaders know that no one does his or her best when feeling weak, incompetent or alienated;  they know that those who are expected to produce the results must feel a </a:t>
            </a:r>
            <a:r>
              <a:rPr lang="en-US" b="1" dirty="0">
                <a:latin typeface="+mj-lt"/>
              </a:rPr>
              <a:t>sense of ownership</a:t>
            </a:r>
            <a:r>
              <a:rPr lang="en-US" dirty="0">
                <a:latin typeface="+mj-lt"/>
              </a:rPr>
              <a:t>.”</a:t>
            </a:r>
          </a:p>
          <a:p>
            <a:endParaRPr lang="en-US" dirty="0">
              <a:latin typeface="+mj-lt"/>
            </a:endParaRPr>
          </a:p>
          <a:p>
            <a:r>
              <a:rPr lang="en-US" i="1" dirty="0">
                <a:latin typeface="+mj-lt"/>
              </a:rPr>
              <a:t>Leadership without authority?</a:t>
            </a:r>
          </a:p>
          <a:p>
            <a:pPr marL="0" indent="0">
              <a:buNone/>
            </a:pPr>
            <a:endParaRPr lang="en-US" i="1" dirty="0">
              <a:latin typeface="+mj-lt"/>
            </a:endParaRPr>
          </a:p>
          <a:p>
            <a:r>
              <a:rPr lang="en-US" dirty="0">
                <a:latin typeface="+mj-lt"/>
              </a:rPr>
              <a:t>“People in positions of authority can get people to do something because of the power they wield, but </a:t>
            </a:r>
            <a:r>
              <a:rPr lang="en-US" b="1" dirty="0">
                <a:latin typeface="+mj-lt"/>
              </a:rPr>
              <a:t>leaders mobilize others to want to act because of the credibility they have</a:t>
            </a:r>
            <a:r>
              <a:rPr lang="en-US" dirty="0">
                <a:latin typeface="+mj-lt"/>
              </a:rPr>
              <a:t>.”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Trust</a:t>
            </a:r>
            <a:r>
              <a:rPr lang="en-US" sz="4000" dirty="0">
                <a:solidFill>
                  <a:srgbClr val="0070C0"/>
                </a:solidFill>
              </a:rPr>
              <a:t>  </a:t>
            </a:r>
            <a:r>
              <a:rPr lang="en-US" sz="1800" dirty="0">
                <a:solidFill>
                  <a:srgbClr val="0070C0"/>
                </a:solidFill>
              </a:rPr>
              <a:t>Kouzes and Posner (2010)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1648" cy="455676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“Leadership is a relationship between those who aspire to lead and those who choose to follow.”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“The heart of this relationship is trust.”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“The more trusted people feel, the better they innovate.”</a:t>
            </a:r>
          </a:p>
        </p:txBody>
      </p:sp>
      <p:pic>
        <p:nvPicPr>
          <p:cNvPr id="4098" name="Picture 2" descr="C:\Documents and Settings\rkrant\Local Settings\Temporary Internet Files\Content.IE5\UMOEGJAC\MPj04384860000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153" y="1600200"/>
            <a:ext cx="3296119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Contributing and Distracting Factors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- </a:t>
            </a:r>
            <a:r>
              <a:rPr lang="en-US" sz="2700" dirty="0">
                <a:solidFill>
                  <a:srgbClr val="0070C0"/>
                </a:solidFill>
              </a:rPr>
              <a:t>p. 2 of Work Sheet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+mj-lt"/>
              </a:rPr>
              <a:t>+ ve forces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latin typeface="+mj-lt"/>
              </a:rPr>
              <a:t>- ve forces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latin typeface="+mj-lt"/>
              </a:rPr>
              <a:t>What are the factors within your College and Program that </a:t>
            </a:r>
            <a:r>
              <a:rPr lang="en-US" sz="2000" i="1" dirty="0">
                <a:latin typeface="+mj-lt"/>
              </a:rPr>
              <a:t>contribute to </a:t>
            </a:r>
            <a:r>
              <a:rPr lang="en-US" sz="2000" dirty="0">
                <a:latin typeface="+mj-lt"/>
              </a:rPr>
              <a:t>collegiality</a:t>
            </a:r>
            <a:r>
              <a:rPr lang="en-US" sz="2200" i="1" dirty="0">
                <a:latin typeface="+mj-lt"/>
              </a:rPr>
              <a:t>?</a:t>
            </a:r>
          </a:p>
          <a:p>
            <a:pPr>
              <a:buNone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+mj-lt"/>
              </a:rPr>
              <a:t>LEAP &amp; related faculty development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+mj-lt"/>
              </a:rPr>
              <a:t>Other full-time faculty and Program Coordinators in your school/department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+mj-lt"/>
              </a:rPr>
              <a:t>Base Camp – project management tool to assist with program renewal</a:t>
            </a: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pPr>
              <a:buNone/>
            </a:pPr>
            <a:endParaRPr lang="en-US" i="1" dirty="0"/>
          </a:p>
          <a:p>
            <a:pPr>
              <a:buNone/>
            </a:pPr>
            <a:endParaRPr lang="en-US" i="1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38600" cy="39624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What are the factors that </a:t>
            </a:r>
            <a:r>
              <a:rPr lang="en-US" sz="2000" i="1" dirty="0">
                <a:latin typeface="+mj-lt"/>
              </a:rPr>
              <a:t>distract </a:t>
            </a:r>
            <a:r>
              <a:rPr lang="en-US" sz="2000" dirty="0">
                <a:latin typeface="+mj-lt"/>
              </a:rPr>
              <a:t>from a collegial work environment?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+mj-lt"/>
              </a:rPr>
              <a:t>High ratio of part-time teachers within your Program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+mj-lt"/>
              </a:rPr>
              <a:t>Administrators who don’t encourage collegial relationships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+mj-lt"/>
              </a:rPr>
              <a:t>Increased accountability within public education</a:t>
            </a:r>
          </a:p>
          <a:p>
            <a:pPr>
              <a:buNone/>
            </a:pP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Group Discussion:  Contributing &amp; Distracting Forces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Forces for collegiality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Factors against collegiality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“A Common Position Description”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023360"/>
          </a:xfrm>
        </p:spPr>
        <p:txBody>
          <a:bodyPr/>
          <a:lstStyle/>
          <a:p>
            <a:r>
              <a:rPr lang="en-US" dirty="0"/>
              <a:t>Review of yesterday’s discussion regarding common roles and responsibilities.</a:t>
            </a:r>
          </a:p>
          <a:p>
            <a:endParaRPr lang="en-US" dirty="0"/>
          </a:p>
          <a:p>
            <a:r>
              <a:rPr lang="en-US" dirty="0"/>
              <a:t>“Taking the leap” – further reflections on the barriers to delegation of tasks.</a:t>
            </a:r>
          </a:p>
          <a:p>
            <a:endParaRPr lang="en-US" dirty="0"/>
          </a:p>
          <a:p>
            <a:r>
              <a:rPr lang="en-US" dirty="0"/>
              <a:t>“Shared leadership” success stories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+mj-lt"/>
              </a:rPr>
              <a:t>Action Planning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324600" y="1676400"/>
            <a:ext cx="2514600" cy="4386263"/>
          </a:xfrm>
        </p:spPr>
        <p:txBody>
          <a:bodyPr/>
          <a:lstStyle/>
          <a:p>
            <a:r>
              <a:rPr lang="en-US" sz="2400" dirty="0"/>
              <a:t>Pg. 3 – Work Sheet</a:t>
            </a:r>
          </a:p>
          <a:p>
            <a:endParaRPr lang="en-US" sz="2400" dirty="0"/>
          </a:p>
          <a:p>
            <a:r>
              <a:rPr lang="en-US" sz="2400" dirty="0"/>
              <a:t>Strategize specific action steps that serve to enhance collegiality while minimizing the forces that add to a Coordinator’s workload and are detrimental to a collegial approach</a:t>
            </a:r>
            <a:r>
              <a:rPr lang="en-US" dirty="0"/>
              <a:t>.</a:t>
            </a:r>
          </a:p>
        </p:txBody>
      </p:sp>
      <p:pic>
        <p:nvPicPr>
          <p:cNvPr id="5122" name="Picture 2" descr="C:\Documents and Settings\rkrant\Local Settings\Temporary Internet Files\Content.IE5\UMOEGJAC\MPj04387250000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17029"/>
            <a:ext cx="5715000" cy="4926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+mj-lt"/>
              </a:rPr>
              <a:t>Action Planning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324600" y="1676400"/>
            <a:ext cx="2514600" cy="43862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Content Placeholder 7" descr="C:\Documents and Settings\rkrant\Local Settings\Temporary Internet Files\Content.IE5\UMOEGJAC\MCj04348050000[1].pn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22053"/>
            <a:ext cx="1828572" cy="1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uments and Settings\rkrant\Local Settings\Temporary Internet Files\Content.IE5\UMOEGJAC\MCj04325520000[1]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84010" y="2917219"/>
            <a:ext cx="1754372" cy="1541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Documents and Settings\rkrant\Local Settings\Temporary Internet Files\Content.IE5\P160R2RY\MCPE06239_0000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4640" y="4419600"/>
            <a:ext cx="1998980" cy="17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990600"/>
            <a:ext cx="571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Within your sphere of influence</a:t>
            </a:r>
            <a:r>
              <a:rPr lang="en-US" sz="2400" dirty="0"/>
              <a:t>, identify what can be: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Stopped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Started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Continued</a:t>
            </a:r>
          </a:p>
          <a:p>
            <a:endParaRPr lang="en-US" sz="2400" dirty="0"/>
          </a:p>
          <a:p>
            <a:r>
              <a:rPr lang="en-US" sz="2400" dirty="0"/>
              <a:t>to enhance collegial leadership within Coordinators’ roles at your College.</a:t>
            </a:r>
          </a:p>
          <a:p>
            <a:endParaRPr lang="en-US" sz="2400" dirty="0"/>
          </a:p>
          <a:p>
            <a:r>
              <a:rPr lang="en-US" sz="2400" dirty="0"/>
              <a:t>Is there ONE action that you can take back to your College to implement?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Honouring Our History: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i="1" dirty="0">
                <a:solidFill>
                  <a:srgbClr val="0070C0"/>
                </a:solidFill>
              </a:rPr>
              <a:t>Team Based Leadership and Learning</a:t>
            </a:r>
            <a:r>
              <a:rPr lang="en-US" sz="2800" b="1" dirty="0">
                <a:solidFill>
                  <a:srgbClr val="0070C0"/>
                </a:solidFill>
              </a:rPr>
              <a:t/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(Terry Dance-Bennink, former V.P., Academic, Sir Sandford Fleming College, A Leadership Abstract, April 1999)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“How can we expect college students to become good team players if college staff lack those skills ourselves?”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“How can we expect faculty to promote collaborative learning activities if they are treated in an authoritarian, top-down manner by ‘management’?”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How can a college respond quickly to student needs if decisions are slowed by layers of bureaucracy?”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/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100" b="1" dirty="0">
                <a:solidFill>
                  <a:srgbClr val="0070C0"/>
                </a:solidFill>
              </a:rPr>
              <a:t>Collegial Leadership:  University Sector 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1800" dirty="0"/>
              <a:t>(Dr. Paul Davenport, former President, Western University)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3296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Others have knowledge we don’t have – </a:t>
            </a:r>
            <a:r>
              <a:rPr lang="en-US" b="1" dirty="0">
                <a:latin typeface="+mj-lt"/>
              </a:rPr>
              <a:t>they need space to act, succeed and occasionally fail.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Our job is to listen to others on campus, work with them to set directions which we all agree </a:t>
            </a:r>
            <a:r>
              <a:rPr lang="en-US">
                <a:latin typeface="+mj-lt"/>
              </a:rPr>
              <a:t>on, and </a:t>
            </a:r>
            <a:r>
              <a:rPr lang="en-US" dirty="0">
                <a:latin typeface="+mj-lt"/>
              </a:rPr>
              <a:t>then </a:t>
            </a:r>
            <a:r>
              <a:rPr lang="en-US" b="1" dirty="0">
                <a:latin typeface="+mj-lt"/>
              </a:rPr>
              <a:t>monitor progress and cheer on success.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Our moral authority is key:  </a:t>
            </a:r>
            <a:r>
              <a:rPr lang="en-US" b="1" dirty="0">
                <a:latin typeface="+mj-lt"/>
              </a:rPr>
              <a:t>leadership by example isn’t one way of leadership, it’s the only way.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Leadership rests on communication and making choices.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Please call me Ruthanne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hlinkClick r:id="rId2"/>
              </a:rPr>
              <a:t>Ruthanne.Krant@georgiancollege.ca</a:t>
            </a:r>
            <a:endParaRPr lang="en-CA" dirty="0"/>
          </a:p>
          <a:p>
            <a:r>
              <a:rPr lang="en-CA" dirty="0"/>
              <a:t>Who is a college graduate in this room?</a:t>
            </a:r>
          </a:p>
          <a:p>
            <a:r>
              <a:rPr lang="en-CA" dirty="0"/>
              <a:t>Who obtained an undergraduate or graduate degree on a continuing education basis?</a:t>
            </a:r>
          </a:p>
          <a:p>
            <a:r>
              <a:rPr lang="en-CA" dirty="0"/>
              <a:t>How many people here started your college involvement as an Advisory Committee member?  Employer?  Part-time teacher?</a:t>
            </a:r>
          </a:p>
          <a:p>
            <a:r>
              <a:rPr lang="en-CA" dirty="0"/>
              <a:t>The Ontario College system is 50 years old – 30 plus years of college experience?  20 plus years?  10 plus years?  5 plus years?  Less than 5 years?</a:t>
            </a:r>
          </a:p>
          <a:p>
            <a:r>
              <a:rPr lang="en-CA" dirty="0"/>
              <a:t>Program Coordinator role for how many years? Less than 1?  1 – 5? 5 – 10?  10 – 15? More than 15 years?</a:t>
            </a:r>
          </a:p>
        </p:txBody>
      </p:sp>
    </p:spTree>
    <p:extLst>
      <p:ext uri="{BB962C8B-B14F-4D97-AF65-F5344CB8AC3E}">
        <p14:creationId xmlns:p14="http://schemas.microsoft.com/office/powerpoint/2010/main" val="77184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What are the advantages of collegial leadership?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7091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Teachers </a:t>
            </a:r>
            <a:r>
              <a:rPr lang="en-US" b="1" i="1" dirty="0">
                <a:latin typeface="+mj-lt"/>
              </a:rPr>
              <a:t>participate fully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in the management and leadership of the school;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The quality of decision-making is improved when the teaching staff participate in this process and </a:t>
            </a:r>
            <a:r>
              <a:rPr lang="en-US" b="1" i="1" dirty="0">
                <a:latin typeface="+mj-lt"/>
              </a:rPr>
              <a:t>take the lead in finding solutions to problems</a:t>
            </a:r>
            <a:r>
              <a:rPr lang="en-US" dirty="0">
                <a:latin typeface="+mj-lt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The contribution of the teaching staff is important because they take the responsibility of </a:t>
            </a:r>
            <a:r>
              <a:rPr lang="en-US" b="1" i="1" dirty="0">
                <a:latin typeface="+mj-lt"/>
              </a:rPr>
              <a:t>implementing changes in policy</a:t>
            </a:r>
            <a:r>
              <a:rPr lang="en-US" dirty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Proud Moments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1"/>
            <a:ext cx="4041775" cy="2819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286000"/>
            <a:ext cx="4041775" cy="2819401"/>
          </a:xfrm>
        </p:spPr>
      </p:pic>
    </p:spTree>
    <p:extLst>
      <p:ext uri="{BB962C8B-B14F-4D97-AF65-F5344CB8AC3E}">
        <p14:creationId xmlns:p14="http://schemas.microsoft.com/office/powerpoint/2010/main" val="3390907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Memorable Moments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911350"/>
            <a:ext cx="4438650" cy="3552825"/>
          </a:xfrm>
        </p:spPr>
      </p:pic>
    </p:spTree>
    <p:extLst>
      <p:ext uri="{BB962C8B-B14F-4D97-AF65-F5344CB8AC3E}">
        <p14:creationId xmlns:p14="http://schemas.microsoft.com/office/powerpoint/2010/main" val="744814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krant\Pictures\Inspirations\Never too old to set a new goal or dream a new d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3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Learning Outcomes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+mj-lt"/>
              </a:rPr>
              <a:t>Develop a personal definition of collegial leadership and apply it to Academic Program Coordination roles;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+mj-lt"/>
              </a:rPr>
              <a:t>Assess factors that contribute to and distract from a collegial work environment;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+mj-lt"/>
              </a:rPr>
              <a:t>Identify roles and responsibilities that could be shared with colleagues (and student leaders) to distribute a Coordinator’s workload;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+mj-lt"/>
              </a:rPr>
              <a:t>Strategize specific action steps that serve to enhance collegiality while minimizing the forces that add to a Coordinator’s workload and are detrimental to a collegial approach;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+mj-lt"/>
              </a:rPr>
              <a:t>Create an action plan that identifies what could be stopped, started or continued to enhance collegial leadership within Co-ordinators’ roles at your College.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Personal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41648" cy="5486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Early college experience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Part-time teacher since 1982</a:t>
            </a:r>
          </a:p>
          <a:p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College administrator from 1985 to 2001</a:t>
            </a:r>
          </a:p>
          <a:p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Thank-you Local 350!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Role as Program Coordinator</a:t>
            </a:r>
          </a:p>
          <a:p>
            <a:endParaRPr lang="en-US" dirty="0">
              <a:solidFill>
                <a:schemeClr val="accent1"/>
              </a:solidFill>
              <a:latin typeface="+mj-lt"/>
            </a:endParaRPr>
          </a:p>
          <a:p>
            <a:endParaRPr lang="en-US" dirty="0">
              <a:solidFill>
                <a:schemeClr val="accent1"/>
              </a:solidFill>
              <a:latin typeface="+mj-lt"/>
            </a:endParaRPr>
          </a:p>
          <a:p>
            <a:endParaRPr lang="en-US" dirty="0">
              <a:solidFill>
                <a:schemeClr val="accent1"/>
              </a:solidFill>
              <a:latin typeface="+mj-lt"/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1" name="Picture 3" descr="C:\Documents and Settings\rkrant\Local Settings\Temporary Internet Files\Content.IE5\UMOEGJAC\MPj043301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4191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Influential Moments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u="sng" dirty="0"/>
              <a:t>The Leadership Challenge</a:t>
            </a:r>
          </a:p>
          <a:p>
            <a:pPr marL="0" indent="0">
              <a:buNone/>
            </a:pPr>
            <a:r>
              <a:rPr lang="en-US" u="sng" dirty="0"/>
              <a:t> </a:t>
            </a:r>
          </a:p>
          <a:p>
            <a:pPr marL="0" indent="0">
              <a:buNone/>
            </a:pPr>
            <a:endParaRPr lang="en-US" u="sng" dirty="0"/>
          </a:p>
          <a:p>
            <a:r>
              <a:rPr lang="en-US" dirty="0"/>
              <a:t>James M. Kouzes &amp; Barry Z. Posner, 4</a:t>
            </a:r>
            <a:r>
              <a:rPr lang="en-US" baseline="30000" dirty="0"/>
              <a:t>th</a:t>
            </a:r>
            <a:r>
              <a:rPr lang="en-US" dirty="0"/>
              <a:t> Edition, 2010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https://twitter.com/tlctalk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42060"/>
            <a:ext cx="3352800" cy="49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1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Influential Authors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5791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http://www.couragerenewal.org/courage-to-teach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124200" y="1306512"/>
            <a:ext cx="2743200" cy="41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0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“Are Teachers Really Leaders in 	Disguise?”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8229600" cy="394716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http://www.psychologytoday.com/blog/cutting-edge-leadership/201006/are-teachers-really-leaders-in-disguise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827026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Yes, we are!</a:t>
            </a:r>
          </a:p>
        </p:txBody>
      </p:sp>
    </p:spTree>
    <p:extLst>
      <p:ext uri="{BB962C8B-B14F-4D97-AF65-F5344CB8AC3E}">
        <p14:creationId xmlns:p14="http://schemas.microsoft.com/office/powerpoint/2010/main" val="1415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Personal Definition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324600" y="1524000"/>
            <a:ext cx="2514600" cy="46910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Pg. 2 – Work Sheet</a:t>
            </a:r>
          </a:p>
          <a:p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What does the word ‘collegial’ mean to you?</a:t>
            </a:r>
          </a:p>
          <a:p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What are the characteristics or behaviours associated with ‘collegial leadership’?</a:t>
            </a:r>
          </a:p>
          <a:p>
            <a:endParaRPr lang="en-US" sz="2400" dirty="0">
              <a:solidFill>
                <a:schemeClr val="tx1"/>
              </a:solidFill>
              <a:latin typeface="+mj-lt"/>
            </a:endParaRPr>
          </a:p>
          <a:p>
            <a:endParaRPr lang="en-US" sz="2400" dirty="0">
              <a:solidFill>
                <a:schemeClr val="tx1"/>
              </a:solidFill>
              <a:latin typeface="+mj-lt"/>
            </a:endParaRPr>
          </a:p>
          <a:p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8" name="Picture 4" descr="C:\Documents and Settings\rkrant\Local Settings\Temporary Internet Files\Content.IE5\P160R2RY\MCBS01890_000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3810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A Collegial Approach in Understanding Leadership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40436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+mj-lt"/>
              </a:rPr>
              <a:t>“Traditional management implies that the ideal organization is orderly and stable, that the organizational process can and should be engineered so that things run like clockwork.” </a:t>
            </a:r>
            <a:r>
              <a:rPr lang="en-US" sz="1800" dirty="0">
                <a:latin typeface="+mj-lt"/>
              </a:rPr>
              <a:t>(Kouzes &amp; Posner, 2007)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“Collegiality, on the other hand, is </a:t>
            </a:r>
            <a:r>
              <a:rPr lang="en-US" sz="2400" i="1" dirty="0">
                <a:solidFill>
                  <a:srgbClr val="0070C0"/>
                </a:solidFill>
                <a:latin typeface="+mj-lt"/>
              </a:rPr>
              <a:t>a collaborative process </a:t>
            </a:r>
            <a:r>
              <a:rPr lang="en-US" sz="2400" dirty="0">
                <a:latin typeface="+mj-lt"/>
              </a:rPr>
              <a:t>that entails the </a:t>
            </a:r>
            <a:r>
              <a:rPr lang="en-US" sz="2400" i="1" dirty="0">
                <a:solidFill>
                  <a:srgbClr val="0070C0"/>
                </a:solidFill>
                <a:latin typeface="+mj-lt"/>
              </a:rPr>
              <a:t>devolution of power </a:t>
            </a:r>
            <a:r>
              <a:rPr lang="en-US" sz="2400" dirty="0">
                <a:latin typeface="+mj-lt"/>
              </a:rPr>
              <a:t>to teachers and other stakeholders in order for them to become an </a:t>
            </a:r>
            <a:r>
              <a:rPr lang="en-US" sz="2400" i="1" dirty="0">
                <a:solidFill>
                  <a:srgbClr val="0070C0"/>
                </a:solidFill>
                <a:latin typeface="+mj-lt"/>
              </a:rPr>
              <a:t>integral part of the leadership processes</a:t>
            </a:r>
            <a:r>
              <a:rPr lang="en-US" sz="2400" dirty="0">
                <a:latin typeface="+mj-lt"/>
              </a:rPr>
              <a:t> of the school that are guided by the school’s </a:t>
            </a:r>
            <a:r>
              <a:rPr lang="en-US" sz="2400" i="1" dirty="0">
                <a:solidFill>
                  <a:srgbClr val="0070C0"/>
                </a:solidFill>
                <a:latin typeface="+mj-lt"/>
              </a:rPr>
              <a:t>shared vision</a:t>
            </a:r>
            <a:r>
              <a:rPr lang="en-US" sz="2400" dirty="0">
                <a:latin typeface="+mj-lt"/>
              </a:rPr>
              <a:t>.”  </a:t>
            </a:r>
            <a:r>
              <a:rPr lang="en-US" sz="1800" dirty="0">
                <a:latin typeface="+mj-lt"/>
              </a:rPr>
              <a:t>(Sergiovanni, 1991)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884</TotalTime>
  <Words>1023</Words>
  <Application>Microsoft Office PowerPoint</Application>
  <PresentationFormat>On-screen Show (4:3)</PresentationFormat>
  <Paragraphs>137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Bookman Old Style</vt:lpstr>
      <vt:lpstr>Calibri</vt:lpstr>
      <vt:lpstr>Gill Sans MT</vt:lpstr>
      <vt:lpstr>Wingdings</vt:lpstr>
      <vt:lpstr>Wingdings 3</vt:lpstr>
      <vt:lpstr>Origin</vt:lpstr>
      <vt:lpstr>A Collegial Conversation:  Leadership in Academic Program Coordination</vt:lpstr>
      <vt:lpstr>Please call me Ruthanne</vt:lpstr>
      <vt:lpstr>Learning Outcomes</vt:lpstr>
      <vt:lpstr>Personal Reflections</vt:lpstr>
      <vt:lpstr>Influential Moments</vt:lpstr>
      <vt:lpstr>Influential Authors</vt:lpstr>
      <vt:lpstr>“Are Teachers Really Leaders in  Disguise?”</vt:lpstr>
      <vt:lpstr>Personal Definition</vt:lpstr>
      <vt:lpstr>A Collegial Approach in Understanding Leadership</vt:lpstr>
      <vt:lpstr>Collegiality = Collaboration?</vt:lpstr>
      <vt:lpstr>Kouzes and Posner on Leadership</vt:lpstr>
      <vt:lpstr>Trust  Kouzes and Posner (2010)</vt:lpstr>
      <vt:lpstr>Contributing and Distracting Factors - p. 2 of Work Sheet</vt:lpstr>
      <vt:lpstr>Large Group Discussion:  Contributing &amp; Distracting Forces</vt:lpstr>
      <vt:lpstr>“A Common Position Description”</vt:lpstr>
      <vt:lpstr>Action Planning </vt:lpstr>
      <vt:lpstr>Action Planning</vt:lpstr>
      <vt:lpstr>Honouring Our History: Team Based Leadership and Learning (Terry Dance-Bennink, former V.P., Academic, Sir Sandford Fleming College, A Leadership Abstract, April 1999)</vt:lpstr>
      <vt:lpstr> Collegial Leadership:  University Sector  (Dr. Paul Davenport, former President, Western University)</vt:lpstr>
      <vt:lpstr>What are the advantages of collegial leadership?</vt:lpstr>
      <vt:lpstr>Proud Moments</vt:lpstr>
      <vt:lpstr>Memorable Moments</vt:lpstr>
      <vt:lpstr>PowerPoint Presentation</vt:lpstr>
    </vt:vector>
  </TitlesOfParts>
  <Company>Georgian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Collegial Conversation:  Leadership &amp; Academic Program Co-ordination</dc:title>
  <dc:creator>Georgian College</dc:creator>
  <cp:lastModifiedBy>Ruthanne Krant</cp:lastModifiedBy>
  <cp:revision>83</cp:revision>
  <cp:lastPrinted>2013-05-21T12:57:28Z</cp:lastPrinted>
  <dcterms:created xsi:type="dcterms:W3CDTF">2009-05-13T12:05:40Z</dcterms:created>
  <dcterms:modified xsi:type="dcterms:W3CDTF">2017-05-31T18:47:54Z</dcterms:modified>
</cp:coreProperties>
</file>